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2" Type="http://schemas.openxmlformats.org/officeDocument/2006/relationships/viewProps" Target="viewProps.xml" /><Relationship Id="rId11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4" Type="http://schemas.openxmlformats.org/officeDocument/2006/relationships/tableStyles" Target="tableStyles.xml" /><Relationship Id="rId13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One Source, Many Outputs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Ben Ballard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August 18, 2026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reason to write analysis in Quarto rather than a notebook plus a separate deck is that the deck stops drifting from the analysis. This page and the PDF, reveal.js and PowerPoint versions linked beside the title all came from one </a:t>
            </a:r>
            <a:r>
              <a:rPr>
                <a:latin typeface="Courier"/>
              </a:rPr>
              <a:t>index.qmd</a:t>
            </a:r>
            <a:r>
              <a:rPr/>
              <a:t>. Nothing was copied.</a:t>
            </a:r>
          </a:p>
          <a:p>
            <a:pPr lvl="0" indent="0" marL="0">
              <a:buNone/>
            </a:pPr>
            <a:r>
              <a:rPr/>
              <a:t>Getting that to work is mostly about three constraints, which are easier to accept up front than to retrofit.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Rule 1: Headings are slide boundaries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 the article formats a </a:t>
            </a:r>
            <a:r>
              <a:rPr>
                <a:latin typeface="Courier"/>
              </a:rPr>
              <a:t>##</a:t>
            </a:r>
            <a:r>
              <a:rPr/>
              <a:t> heading starts a section. In reveal.js and PowerPoint the same heading starts a </a:t>
            </a:r>
            <a:r>
              <a:rPr i="1"/>
              <a:t>slide</a:t>
            </a:r>
            <a:r>
              <a:rPr/>
              <a:t>, and its content has to fit on one.</a:t>
            </a:r>
          </a:p>
          <a:p>
            <a:pPr lvl="0" indent="0" marL="0">
              <a:buNone/>
            </a:pPr>
            <a:r>
              <a:rPr/>
              <a:t>That is a real writing constraint, not a formatting detail. It means a few tight paragraphs and one figure per heading. The upside is that prose written this way is better prose — if a section does not fit on a slide, it was probably doing two things at once.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Rule 2: Static figures only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 interactive Plotly chart is JavaScript. There is no sensible way to put it on a PDF page or a PowerPoint slide, so a multi-format document uses matplotlib.</a:t>
            </a:r>
          </a:p>
          <a:p>
            <a:pPr lvl="0" indent="0">
              <a:buNone/>
            </a:pPr>
            <a:r>
              <a:rPr>
                <a:solidFill>
                  <a:srgbClr val="00769E"/>
                </a:solidFill>
                <a:latin typeface="Courier"/>
              </a:rPr>
              <a:t>import</a:t>
            </a:r>
            <a:r>
              <a:rPr>
                <a:solidFill>
                  <a:srgbClr val="003B4F"/>
                </a:solidFill>
                <a:latin typeface="Courier"/>
              </a:rPr>
              <a:t> numpy </a:t>
            </a:r>
            <a:r>
              <a:rPr>
                <a:solidFill>
                  <a:srgbClr val="00769E"/>
                </a:solidFill>
                <a:latin typeface="Courier"/>
              </a:rPr>
              <a:t>as</a:t>
            </a:r>
            <a:r>
              <a:rPr>
                <a:solidFill>
                  <a:srgbClr val="003B4F"/>
                </a:solidFill>
                <a:latin typeface="Courier"/>
              </a:rPr>
              <a:t> np</a:t>
            </a:r>
            <a:br/>
            <a:r>
              <a:rPr>
                <a:solidFill>
                  <a:srgbClr val="00769E"/>
                </a:solidFill>
                <a:latin typeface="Courier"/>
              </a:rPr>
              <a:t>import</a:t>
            </a:r>
            <a:r>
              <a:rPr>
                <a:solidFill>
                  <a:srgbClr val="003B4F"/>
                </a:solidFill>
                <a:latin typeface="Courier"/>
              </a:rPr>
              <a:t> matplotlib.pyplot </a:t>
            </a:r>
            <a:r>
              <a:rPr>
                <a:solidFill>
                  <a:srgbClr val="00769E"/>
                </a:solidFill>
                <a:latin typeface="Courier"/>
              </a:rPr>
              <a:t>as</a:t>
            </a:r>
            <a:r>
              <a:rPr>
                <a:solidFill>
                  <a:srgbClr val="003B4F"/>
                </a:solidFill>
                <a:latin typeface="Courier"/>
              </a:rPr>
              <a:t> plt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years </a:t>
            </a:r>
            <a:r>
              <a:rPr>
                <a:solidFill>
                  <a:srgbClr val="5E5E5E"/>
                </a:solidFill>
                <a:latin typeface="Courier"/>
              </a:rPr>
              <a:t>=</a:t>
            </a:r>
            <a:r>
              <a:rPr>
                <a:solidFill>
                  <a:srgbClr val="003B4F"/>
                </a:solidFill>
                <a:latin typeface="Courier"/>
              </a:rPr>
              <a:t> np.arange(</a:t>
            </a:r>
            <a:r>
              <a:rPr>
                <a:solidFill>
                  <a:srgbClr val="AD0000"/>
                </a:solidFill>
                <a:latin typeface="Courier"/>
              </a:rPr>
              <a:t>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31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fig, ax </a:t>
            </a:r>
            <a:r>
              <a:rPr>
                <a:solidFill>
                  <a:srgbClr val="5E5E5E"/>
                </a:solidFill>
                <a:latin typeface="Courier"/>
              </a:rPr>
              <a:t>=</a:t>
            </a:r>
            <a:r>
              <a:rPr>
                <a:solidFill>
                  <a:srgbClr val="003B4F"/>
                </a:solidFill>
                <a:latin typeface="Courier"/>
              </a:rPr>
              <a:t> plt.subplots(figsize</a:t>
            </a:r>
            <a:r>
              <a:rPr>
                <a:solidFill>
                  <a:srgbClr val="5E5E5E"/>
                </a:solidFill>
                <a:latin typeface="Courier"/>
              </a:rPr>
              <a:t>=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8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4.2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 b="1">
                <a:solidFill>
                  <a:srgbClr val="003B4F"/>
                </a:solidFill>
                <a:latin typeface="Courier"/>
              </a:rPr>
              <a:t>for</a:t>
            </a:r>
            <a:r>
              <a:rPr>
                <a:solidFill>
                  <a:srgbClr val="003B4F"/>
                </a:solidFill>
                <a:latin typeface="Courier"/>
              </a:rPr>
              <a:t> rate, color </a:t>
            </a:r>
            <a:r>
              <a:rPr b="1">
                <a:solidFill>
                  <a:srgbClr val="003B4F"/>
                </a:solidFill>
                <a:latin typeface="Courier"/>
              </a:rPr>
              <a:t>in</a:t>
            </a:r>
            <a:r>
              <a:rPr>
                <a:solidFill>
                  <a:srgbClr val="003B4F"/>
                </a:solidFill>
                <a:latin typeface="Courier"/>
              </a:rPr>
              <a:t> [(</a:t>
            </a:r>
            <a:r>
              <a:rPr>
                <a:solidFill>
                  <a:srgbClr val="AD0000"/>
                </a:solidFill>
                <a:latin typeface="Courier"/>
              </a:rPr>
              <a:t>0.04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"#95a5a6"</a:t>
            </a:r>
            <a:r>
              <a:rPr>
                <a:solidFill>
                  <a:srgbClr val="003B4F"/>
                </a:solidFill>
                <a:latin typeface="Courier"/>
              </a:rPr>
              <a:t>), (</a:t>
            </a:r>
            <a:r>
              <a:rPr>
                <a:solidFill>
                  <a:srgbClr val="AD0000"/>
                </a:solidFill>
                <a:latin typeface="Courier"/>
              </a:rPr>
              <a:t>0.07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"#1f4e79"</a:t>
            </a:r>
            <a:r>
              <a:rPr>
                <a:solidFill>
                  <a:srgbClr val="003B4F"/>
                </a:solidFill>
                <a:latin typeface="Courier"/>
              </a:rPr>
              <a:t>), (</a:t>
            </a:r>
            <a:r>
              <a:rPr>
                <a:solidFill>
                  <a:srgbClr val="AD0000"/>
                </a:solidFill>
                <a:latin typeface="Courier"/>
              </a:rPr>
              <a:t>0.10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"#c0392b"</a:t>
            </a:r>
            <a:r>
              <a:rPr>
                <a:solidFill>
                  <a:srgbClr val="003B4F"/>
                </a:solidFill>
                <a:latin typeface="Courier"/>
              </a:rPr>
              <a:t>)]: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ax.plot(years, </a:t>
            </a:r>
            <a:r>
              <a:rPr>
                <a:solidFill>
                  <a:srgbClr val="AD0000"/>
                </a:solidFill>
                <a:latin typeface="Courier"/>
              </a:rPr>
              <a:t>10_000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(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rate) </a:t>
            </a:r>
            <a:r>
              <a:rPr>
                <a:solidFill>
                  <a:srgbClr val="5E5E5E"/>
                </a:solidFill>
                <a:latin typeface="Courier"/>
              </a:rPr>
              <a:t>**</a:t>
            </a:r>
            <a:r>
              <a:rPr>
                <a:solidFill>
                  <a:srgbClr val="003B4F"/>
                </a:solidFill>
                <a:latin typeface="Courier"/>
              </a:rPr>
              <a:t> years,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color</a:t>
            </a:r>
            <a:r>
              <a:rPr>
                <a:solidFill>
                  <a:srgbClr val="5E5E5E"/>
                </a:solidFill>
                <a:latin typeface="Courier"/>
              </a:rPr>
              <a:t>=</a:t>
            </a:r>
            <a:r>
              <a:rPr>
                <a:solidFill>
                  <a:srgbClr val="003B4F"/>
                </a:solidFill>
                <a:latin typeface="Courier"/>
              </a:rPr>
              <a:t>color, linewidth</a:t>
            </a:r>
            <a:r>
              <a:rPr>
                <a:solidFill>
                  <a:srgbClr val="5E5E5E"/>
                </a:solidFill>
                <a:latin typeface="Courier"/>
              </a:rPr>
              <a:t>=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, label</a:t>
            </a:r>
            <a:r>
              <a:rPr>
                <a:solidFill>
                  <a:srgbClr val="5E5E5E"/>
                </a:solidFill>
                <a:latin typeface="Courier"/>
              </a:rPr>
              <a:t>=</a:t>
            </a:r>
            <a:r>
              <a:rPr>
                <a:solidFill>
                  <a:srgbClr val="20794D"/>
                </a:solidFill>
                <a:latin typeface="Courier"/>
              </a:rPr>
              <a:t>f"</a:t>
            </a:r>
            <a:r>
              <a:rPr>
                <a:solidFill>
                  <a:srgbClr val="5E5E5E"/>
                </a:solidFill>
                <a:latin typeface="Courier"/>
              </a:rPr>
              <a:t>{</a:t>
            </a:r>
            <a:r>
              <a:rPr>
                <a:solidFill>
                  <a:srgbClr val="003B4F"/>
                </a:solidFill>
                <a:latin typeface="Courier"/>
              </a:rPr>
              <a:t>rate</a:t>
            </a:r>
            <a:r>
              <a:rPr>
                <a:solidFill>
                  <a:srgbClr val="5E5E5E"/>
                </a:solidFill>
                <a:latin typeface="Courier"/>
              </a:rPr>
              <a:t>:.0%}</a:t>
            </a:r>
            <a:r>
              <a:rPr>
                <a:solidFill>
                  <a:srgbClr val="20794D"/>
                </a:solidFill>
                <a:latin typeface="Courier"/>
              </a:rPr>
              <a:t> annual return"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ax.set_xlabel(</a:t>
            </a:r>
            <a:r>
              <a:rPr>
                <a:solidFill>
                  <a:srgbClr val="20794D"/>
                </a:solidFill>
                <a:latin typeface="Courier"/>
              </a:rPr>
              <a:t>"Years"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ax.set_ylabel(</a:t>
            </a:r>
            <a:r>
              <a:rPr>
                <a:solidFill>
                  <a:srgbClr val="20794D"/>
                </a:solidFill>
                <a:latin typeface="Courier"/>
              </a:rPr>
              <a:t>"Value of $10,000"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ax.yaxis.set_major_formatter(</a:t>
            </a:r>
            <a:r>
              <a:rPr b="1">
                <a:solidFill>
                  <a:srgbClr val="003B4F"/>
                </a:solidFill>
                <a:latin typeface="Courier"/>
              </a:rPr>
              <a:t>lambda</a:t>
            </a:r>
            <a:r>
              <a:rPr>
                <a:solidFill>
                  <a:srgbClr val="003B4F"/>
                </a:solidFill>
                <a:latin typeface="Courier"/>
              </a:rPr>
              <a:t> x, _: </a:t>
            </a:r>
            <a:r>
              <a:rPr>
                <a:solidFill>
                  <a:srgbClr val="20794D"/>
                </a:solidFill>
                <a:latin typeface="Courier"/>
              </a:rPr>
              <a:t>f"$</a:t>
            </a:r>
            <a:r>
              <a:rPr>
                <a:solidFill>
                  <a:srgbClr val="5E5E5E"/>
                </a:solidFill>
                <a:latin typeface="Courier"/>
              </a:rPr>
              <a:t>{</a:t>
            </a:r>
            <a:r>
              <a:rPr>
                <a:solidFill>
                  <a:srgbClr val="003B4F"/>
                </a:solidFill>
                <a:latin typeface="Courier"/>
              </a:rPr>
              <a:t>x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AD0000"/>
                </a:solidFill>
                <a:latin typeface="Courier"/>
              </a:rPr>
              <a:t>1000</a:t>
            </a:r>
            <a:r>
              <a:rPr>
                <a:solidFill>
                  <a:srgbClr val="5E5E5E"/>
                </a:solidFill>
                <a:latin typeface="Courier"/>
              </a:rPr>
              <a:t>:,.0f}</a:t>
            </a:r>
            <a:r>
              <a:rPr>
                <a:solidFill>
                  <a:srgbClr val="20794D"/>
                </a:solidFill>
                <a:latin typeface="Courier"/>
              </a:rPr>
              <a:t>k"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ax.legend(frameon</a:t>
            </a:r>
            <a:r>
              <a:rPr>
                <a:solidFill>
                  <a:srgbClr val="5E5E5E"/>
                </a:solidFill>
                <a:latin typeface="Courier"/>
              </a:rPr>
              <a:t>=</a:t>
            </a:r>
            <a:r>
              <a:rPr>
                <a:solidFill>
                  <a:srgbClr val="111111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, loc</a:t>
            </a:r>
            <a:r>
              <a:rPr>
                <a:solidFill>
                  <a:srgbClr val="5E5E5E"/>
                </a:solidFill>
                <a:latin typeface="Courier"/>
              </a:rPr>
              <a:t>=</a:t>
            </a:r>
            <a:r>
              <a:rPr>
                <a:solidFill>
                  <a:srgbClr val="20794D"/>
                </a:solidFill>
                <a:latin typeface="Courier"/>
              </a:rPr>
              <a:t>"upper left"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ax.spines[[</a:t>
            </a:r>
            <a:r>
              <a:rPr>
                <a:solidFill>
                  <a:srgbClr val="20794D"/>
                </a:solidFill>
                <a:latin typeface="Courier"/>
              </a:rPr>
              <a:t>"top"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"right"</a:t>
            </a:r>
            <a:r>
              <a:rPr>
                <a:solidFill>
                  <a:srgbClr val="003B4F"/>
                </a:solidFill>
                <a:latin typeface="Courier"/>
              </a:rPr>
              <a:t>]].set_visible(</a:t>
            </a:r>
            <a:r>
              <a:rPr>
                <a:solidFill>
                  <a:srgbClr val="111111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plt.show()</a:t>
            </a:r>
          </a:p>
        </p:txBody>
      </p:sp>
      <p:pic>
        <p:nvPicPr>
          <p:cNvPr descr="index_files/figure-pptx/fig-growth-outpu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762000"/>
            <a:ext cx="5105400" cy="2768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Figure 1: Compounding is the least intuitive arithmetic in finance.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Three percentage points of annual return is a factor of two and a half over thirty years, which is Figure 1’s entire point.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Rule 3: Content that only belongs in one place gets fenced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material is web-only — a long appendix, a data dictionary, an interactive widget. Some is slide-only, like a punchline with no supporting text. Quarto’s conditional divs handle both.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the formats cost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Each extra format is a line of YAML and a slower render. The honest accounting: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Good for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Watch out for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html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canonical post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Nothing; this is the default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pdf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Sending to someone, printing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Needs LaTeX; wide tables overflow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revealjs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Presenting from a browser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Content must fit a slide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pptx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Someone who needs to edit it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No theme control worth relying on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 default to HTML only, and add formats to a specific post when there is an actual reason. </a:t>
            </a:r>
            <a:r>
              <a:rPr>
                <a:latin typeface="Courier"/>
              </a:rPr>
              <a:t>format-links</a:t>
            </a:r>
            <a:r>
              <a:rPr/>
              <a:t> in the HTML sidebar generates the download links automatically, so readers get them for free whenever a post declares extra formats.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takeaway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Write the analysis once, in the format that keeps the code next to the claim. Decide later who needs it as a document.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Source, Many Outputs</dc:title>
  <dc:creator>Ben Ballard</dc:creator>
  <cp:keywords/>
  <dc:description>The same analysis rendered as a web page, a PDF, a reveal.js deck and a PowerPoint file — and the three rules that keep all four readable.</dc:description>
  <dcterms:created xsi:type="dcterms:W3CDTF">2026-08-19T14:24:12Z</dcterms:created>
  <dcterms:modified xsi:type="dcterms:W3CDTF">2026-08-19T14:24:12Z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code-summary">
    <vt:lpwstr>Code</vt:lpwstr>
  </property>
  <property fmtid="{D5CDD505-2E9C-101B-9397-08002B2CF9AE}" pid="7" name="date">
    <vt:lpwstr>August 18, 2026</vt:lpwstr>
  </property>
  <property fmtid="{D5CDD505-2E9C-101B-9397-08002B2CF9AE}" pid="8" name="date-format">
    <vt:lpwstr>MMMM D, YYYY</vt:lpwstr>
  </property>
  <property fmtid="{D5CDD505-2E9C-101B-9397-08002B2CF9AE}" pid="9" name="fig-cap-location">
    <vt:lpwstr>bottom</vt:lpwstr>
  </property>
  <property fmtid="{D5CDD505-2E9C-101B-9397-08002B2CF9AE}" pid="10" name="header-includes">
    <vt:lpwstr/>
  </property>
  <property fmtid="{D5CDD505-2E9C-101B-9397-08002B2CF9AE}" pid="11" name="include-after">
    <vt:lpwstr/>
  </property>
  <property fmtid="{D5CDD505-2E9C-101B-9397-08002B2CF9AE}" pid="12" name="include-before">
    <vt:lpwstr/>
  </property>
  <property fmtid="{D5CDD505-2E9C-101B-9397-08002B2CF9AE}" pid="13" name="jupyter">
    <vt:lpwstr>python3</vt:lpwstr>
  </property>
  <property fmtid="{D5CDD505-2E9C-101B-9397-08002B2CF9AE}" pid="14" name="labels">
    <vt:lpwstr/>
  </property>
  <property fmtid="{D5CDD505-2E9C-101B-9397-08002B2CF9AE}" pid="15" name="toc-title">
    <vt:lpwstr>Table of contents</vt:lpwstr>
  </property>
</Properties>
</file>